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314" r:id="rId2"/>
    <p:sldId id="303" r:id="rId3"/>
    <p:sldId id="306" r:id="rId4"/>
    <p:sldId id="307" r:id="rId5"/>
    <p:sldId id="309" r:id="rId6"/>
    <p:sldId id="310" r:id="rId7"/>
    <p:sldId id="308" r:id="rId8"/>
    <p:sldId id="312" r:id="rId9"/>
    <p:sldId id="313" r:id="rId10"/>
    <p:sldId id="322" r:id="rId11"/>
    <p:sldId id="324" r:id="rId12"/>
    <p:sldId id="266" r:id="rId13"/>
    <p:sldId id="315" r:id="rId14"/>
    <p:sldId id="316" r:id="rId15"/>
    <p:sldId id="317" r:id="rId16"/>
    <p:sldId id="318" r:id="rId17"/>
    <p:sldId id="319" r:id="rId18"/>
    <p:sldId id="320" r:id="rId19"/>
    <p:sldId id="321" r:id="rId20"/>
    <p:sldId id="323" r:id="rId21"/>
    <p:sldId id="32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p:restoredTop sz="94634"/>
  </p:normalViewPr>
  <p:slideViewPr>
    <p:cSldViewPr snapToGrid="0" snapToObjects="1">
      <p:cViewPr varScale="1">
        <p:scale>
          <a:sx n="154" d="100"/>
          <a:sy n="154" d="100"/>
        </p:scale>
        <p:origin x="534" y="132"/>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BBC27E-1ABC-1846-94A5-752D8F70553E}" type="datetimeFigureOut">
              <a:rPr lang="en-US" smtClean="0"/>
              <a:t>1/28/2019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51B95F-1457-224E-BA6B-F723AAF971E0}" type="slidenum">
              <a:rPr lang="en-US" smtClean="0"/>
              <a:t>‹#›</a:t>
            </a:fld>
            <a:endParaRPr lang="en-US"/>
          </a:p>
        </p:txBody>
      </p:sp>
    </p:spTree>
    <p:extLst>
      <p:ext uri="{BB962C8B-B14F-4D97-AF65-F5344CB8AC3E}">
        <p14:creationId xmlns:p14="http://schemas.microsoft.com/office/powerpoint/2010/main" val="2394726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65135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71260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83800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051283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3B319C-EB55-D74C-99EB-CC1396CE47D3}" type="datetimeFigureOut">
              <a:rPr lang="en-US" smtClean="0"/>
              <a:t>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78577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3B319C-EB55-D74C-99EB-CC1396CE47D3}" type="datetimeFigureOut">
              <a:rPr lang="en-US" smtClean="0"/>
              <a:t>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130865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3B319C-EB55-D74C-99EB-CC1396CE47D3}" type="datetimeFigureOut">
              <a:rPr lang="en-US" smtClean="0"/>
              <a:t>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22863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636238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3B319C-EB55-D74C-99EB-CC1396CE47D3}" type="datetimeFigureOut">
              <a:rPr lang="en-US" smtClean="0"/>
              <a:t>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7289914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15582070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3B319C-EB55-D74C-99EB-CC1396CE47D3}" type="datetimeFigureOut">
              <a:rPr lang="en-US" smtClean="0"/>
              <a:t>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BA4D33-F3E8-7544-AAC3-FCD31FA547A6}" type="slidenum">
              <a:rPr lang="en-US" smtClean="0"/>
              <a:t>‹#›</a:t>
            </a:fld>
            <a:endParaRPr lang="en-US"/>
          </a:p>
        </p:txBody>
      </p:sp>
    </p:spTree>
    <p:extLst>
      <p:ext uri="{BB962C8B-B14F-4D97-AF65-F5344CB8AC3E}">
        <p14:creationId xmlns:p14="http://schemas.microsoft.com/office/powerpoint/2010/main" val="222797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3B319C-EB55-D74C-99EB-CC1396CE47D3}" type="datetimeFigureOut">
              <a:rPr lang="en-US" smtClean="0"/>
              <a:t>1/28/2019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BA4D33-F3E8-7544-AAC3-FCD31FA547A6}" type="slidenum">
              <a:rPr lang="en-US" smtClean="0"/>
              <a:t>‹#›</a:t>
            </a:fld>
            <a:endParaRPr lang="en-US"/>
          </a:p>
        </p:txBody>
      </p:sp>
    </p:spTree>
    <p:extLst>
      <p:ext uri="{BB962C8B-B14F-4D97-AF65-F5344CB8AC3E}">
        <p14:creationId xmlns:p14="http://schemas.microsoft.com/office/powerpoint/2010/main" val="1209338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0E165-0F3D-6B4A-86D8-790595FDBDF5}"/>
              </a:ext>
            </a:extLst>
          </p:cNvPr>
          <p:cNvSpPr>
            <a:spLocks noGrp="1"/>
          </p:cNvSpPr>
          <p:nvPr>
            <p:ph type="title"/>
          </p:nvPr>
        </p:nvSpPr>
        <p:spPr/>
        <p:txBody>
          <a:bodyPr/>
          <a:lstStyle/>
          <a:p>
            <a:pPr algn="ctr"/>
            <a:r>
              <a:rPr lang="en-US" b="1" dirty="0">
                <a:solidFill>
                  <a:srgbClr val="FF0000"/>
                </a:solidFill>
              </a:rPr>
              <a:t>Today’s lecture</a:t>
            </a:r>
          </a:p>
        </p:txBody>
      </p:sp>
      <p:sp>
        <p:nvSpPr>
          <p:cNvPr id="3" name="Content Placeholder 2">
            <a:extLst>
              <a:ext uri="{FF2B5EF4-FFF2-40B4-BE49-F238E27FC236}">
                <a16:creationId xmlns:a16="http://schemas.microsoft.com/office/drawing/2014/main" id="{35F43CB7-D1A9-024D-8DAC-5017A4C66C6A}"/>
              </a:ext>
            </a:extLst>
          </p:cNvPr>
          <p:cNvSpPr>
            <a:spLocks noGrp="1"/>
          </p:cNvSpPr>
          <p:nvPr>
            <p:ph idx="1"/>
          </p:nvPr>
        </p:nvSpPr>
        <p:spPr/>
        <p:txBody>
          <a:bodyPr>
            <a:normAutofit fontScale="92500" lnSpcReduction="10000"/>
          </a:bodyPr>
          <a:lstStyle/>
          <a:p>
            <a:r>
              <a:rPr lang="en-US" sz="3200" dirty="0"/>
              <a:t>How is semiotics – “the science of signs” – a </a:t>
            </a:r>
            <a:r>
              <a:rPr lang="en-US" sz="3200" i="1" dirty="0"/>
              <a:t>science</a:t>
            </a:r>
            <a:r>
              <a:rPr lang="en-US" sz="3200" dirty="0"/>
              <a:t>?</a:t>
            </a:r>
          </a:p>
          <a:p>
            <a:endParaRPr lang="en-US" sz="3200" dirty="0"/>
          </a:p>
          <a:p>
            <a:r>
              <a:rPr lang="en-US" sz="3200" dirty="0"/>
              <a:t>How is semiotics an example of </a:t>
            </a:r>
            <a:r>
              <a:rPr lang="en-US" sz="3200" i="1" dirty="0"/>
              <a:t>structuralism</a:t>
            </a:r>
            <a:r>
              <a:rPr lang="en-US" sz="3200" dirty="0"/>
              <a:t>?</a:t>
            </a:r>
          </a:p>
          <a:p>
            <a:endParaRPr lang="en-US" sz="3200" dirty="0"/>
          </a:p>
          <a:p>
            <a:r>
              <a:rPr lang="en-US" sz="3200" dirty="0"/>
              <a:t>What were the historical circumstances in which structuralism came into existence?</a:t>
            </a:r>
          </a:p>
          <a:p>
            <a:endParaRPr lang="en-US" sz="3200" dirty="0"/>
          </a:p>
          <a:p>
            <a:r>
              <a:rPr lang="en-US" sz="3200" dirty="0"/>
              <a:t>Why is understanding structuralism important for understanding how systems of signification command so much power?</a:t>
            </a:r>
          </a:p>
          <a:p>
            <a:endParaRPr lang="en-US" dirty="0"/>
          </a:p>
        </p:txBody>
      </p:sp>
    </p:spTree>
    <p:extLst>
      <p:ext uri="{BB962C8B-B14F-4D97-AF65-F5344CB8AC3E}">
        <p14:creationId xmlns:p14="http://schemas.microsoft.com/office/powerpoint/2010/main" val="2679161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B806-E5FA-B24A-A8D9-39D9742082C1}"/>
              </a:ext>
            </a:extLst>
          </p:cNvPr>
          <p:cNvSpPr>
            <a:spLocks noGrp="1"/>
          </p:cNvSpPr>
          <p:nvPr>
            <p:ph type="title"/>
          </p:nvPr>
        </p:nvSpPr>
        <p:spPr>
          <a:xfrm>
            <a:off x="838200" y="110170"/>
            <a:ext cx="10515600" cy="991518"/>
          </a:xfrm>
        </p:spPr>
        <p:txBody>
          <a:bodyPr/>
          <a:lstStyle/>
          <a:p>
            <a:pPr algn="ctr"/>
            <a:r>
              <a:rPr lang="en-US" dirty="0"/>
              <a:t>Signs are </a:t>
            </a:r>
            <a:r>
              <a:rPr lang="en-US" b="1" dirty="0">
                <a:solidFill>
                  <a:srgbClr val="FF0000"/>
                </a:solidFill>
              </a:rPr>
              <a:t>ARBITRARY</a:t>
            </a:r>
          </a:p>
        </p:txBody>
      </p:sp>
      <p:sp>
        <p:nvSpPr>
          <p:cNvPr id="3" name="Content Placeholder 2">
            <a:extLst>
              <a:ext uri="{FF2B5EF4-FFF2-40B4-BE49-F238E27FC236}">
                <a16:creationId xmlns:a16="http://schemas.microsoft.com/office/drawing/2014/main" id="{1BC9B1FC-E5AC-F34D-9180-EE62F01C84DC}"/>
              </a:ext>
            </a:extLst>
          </p:cNvPr>
          <p:cNvSpPr>
            <a:spLocks noGrp="1"/>
          </p:cNvSpPr>
          <p:nvPr>
            <p:ph idx="1"/>
          </p:nvPr>
        </p:nvSpPr>
        <p:spPr>
          <a:xfrm>
            <a:off x="838200" y="1101688"/>
            <a:ext cx="10515600" cy="5075275"/>
          </a:xfrm>
        </p:spPr>
        <p:txBody>
          <a:bodyPr>
            <a:normAutofit fontScale="92500"/>
          </a:bodyPr>
          <a:lstStyle/>
          <a:p>
            <a:pPr marL="0" indent="0">
              <a:buNone/>
            </a:pPr>
            <a:endParaRPr lang="en-US" dirty="0"/>
          </a:p>
          <a:p>
            <a:r>
              <a:rPr lang="en-US" dirty="0"/>
              <a:t>Signs do not have inherent meaning outside of the systems that give them meaning: “There is nothing tree-like about the word ‘tree’” (Chandler, 24)</a:t>
            </a:r>
          </a:p>
          <a:p>
            <a:endParaRPr lang="en-US" dirty="0"/>
          </a:p>
          <a:p>
            <a:r>
              <a:rPr lang="en-US" dirty="0"/>
              <a:t>Signs acquire meaning through convention and habit and routines (of language)</a:t>
            </a:r>
          </a:p>
          <a:p>
            <a:endParaRPr lang="en-US" dirty="0"/>
          </a:p>
          <a:p>
            <a:r>
              <a:rPr lang="en-US" dirty="0"/>
              <a:t>In this sense, Saussure argues than signs are </a:t>
            </a:r>
            <a:r>
              <a:rPr lang="en-US" b="1" i="1" dirty="0"/>
              <a:t>arbitrary</a:t>
            </a:r>
          </a:p>
          <a:p>
            <a:endParaRPr lang="en-US" dirty="0"/>
          </a:p>
          <a:p>
            <a:r>
              <a:rPr lang="en-US" dirty="0"/>
              <a:t>Systems of signification do not </a:t>
            </a:r>
            <a:r>
              <a:rPr lang="en-US" b="1" i="1" dirty="0"/>
              <a:t>represent</a:t>
            </a:r>
            <a:r>
              <a:rPr lang="en-US" i="1" dirty="0"/>
              <a:t> </a:t>
            </a:r>
            <a:r>
              <a:rPr lang="en-US" dirty="0"/>
              <a:t>reality or </a:t>
            </a:r>
            <a:r>
              <a:rPr lang="en-US" b="1" i="1" dirty="0"/>
              <a:t>reflect</a:t>
            </a:r>
            <a:r>
              <a:rPr lang="en-US" dirty="0"/>
              <a:t> reality; they </a:t>
            </a:r>
            <a:r>
              <a:rPr lang="en-US" b="1" i="1" dirty="0"/>
              <a:t>construct</a:t>
            </a:r>
            <a:r>
              <a:rPr lang="en-US" dirty="0"/>
              <a:t> reality </a:t>
            </a:r>
          </a:p>
          <a:p>
            <a:endParaRPr lang="en-US" dirty="0"/>
          </a:p>
        </p:txBody>
      </p:sp>
    </p:spTree>
    <p:extLst>
      <p:ext uri="{BB962C8B-B14F-4D97-AF65-F5344CB8AC3E}">
        <p14:creationId xmlns:p14="http://schemas.microsoft.com/office/powerpoint/2010/main" val="2221988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5609A-ECB6-A141-8D0A-D0EF29D81F71}"/>
              </a:ext>
            </a:extLst>
          </p:cNvPr>
          <p:cNvSpPr>
            <a:spLocks noGrp="1"/>
          </p:cNvSpPr>
          <p:nvPr>
            <p:ph type="title"/>
          </p:nvPr>
        </p:nvSpPr>
        <p:spPr>
          <a:xfrm>
            <a:off x="838200" y="257577"/>
            <a:ext cx="10515600" cy="2055965"/>
          </a:xfrm>
        </p:spPr>
        <p:txBody>
          <a:bodyPr>
            <a:normAutofit fontScale="90000"/>
          </a:bodyPr>
          <a:lstStyle/>
          <a:p>
            <a:pPr algn="ctr"/>
            <a:br>
              <a:rPr lang="en-US" sz="4000" dirty="0"/>
            </a:br>
            <a:r>
              <a:rPr lang="en-US" sz="4000" dirty="0"/>
              <a:t>Within a system of signification, the arbitrary relationship between signifier and signified takes on a common-sense quality because of</a:t>
            </a:r>
            <a:br>
              <a:rPr lang="en-US" sz="4000" dirty="0"/>
            </a:br>
            <a:r>
              <a:rPr lang="en-US" sz="4000" b="1" dirty="0"/>
              <a:t>convention, habit, </a:t>
            </a:r>
            <a:r>
              <a:rPr lang="en-US" sz="4000" dirty="0"/>
              <a:t>and</a:t>
            </a:r>
            <a:r>
              <a:rPr lang="en-US" sz="4000" b="1" dirty="0"/>
              <a:t> routine</a:t>
            </a:r>
            <a:br>
              <a:rPr lang="en-US" b="1" dirty="0"/>
            </a:br>
            <a:endParaRPr lang="en-US" b="1" i="1" dirty="0"/>
          </a:p>
        </p:txBody>
      </p:sp>
      <p:pic>
        <p:nvPicPr>
          <p:cNvPr id="11" name="Content Placeholder 10">
            <a:extLst>
              <a:ext uri="{FF2B5EF4-FFF2-40B4-BE49-F238E27FC236}">
                <a16:creationId xmlns:a16="http://schemas.microsoft.com/office/drawing/2014/main" id="{E7CD7997-5FA5-A342-95F9-1331F1B01286}"/>
              </a:ext>
            </a:extLst>
          </p:cNvPr>
          <p:cNvPicPr>
            <a:picLocks noGrp="1" noChangeAspect="1"/>
          </p:cNvPicPr>
          <p:nvPr>
            <p:ph sz="half" idx="1"/>
          </p:nvPr>
        </p:nvPicPr>
        <p:blipFill>
          <a:blip r:embed="rId2"/>
          <a:stretch>
            <a:fillRect/>
          </a:stretch>
        </p:blipFill>
        <p:spPr>
          <a:xfrm>
            <a:off x="7082964" y="2412069"/>
            <a:ext cx="4351338" cy="4351338"/>
          </a:xfrm>
        </p:spPr>
      </p:pic>
      <p:pic>
        <p:nvPicPr>
          <p:cNvPr id="5" name="Content Placeholder 6">
            <a:extLst>
              <a:ext uri="{FF2B5EF4-FFF2-40B4-BE49-F238E27FC236}">
                <a16:creationId xmlns:a16="http://schemas.microsoft.com/office/drawing/2014/main" id="{680884F7-E763-C047-B81B-5C5919DC8AB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927796" y="2506662"/>
            <a:ext cx="4351338" cy="4351338"/>
          </a:xfrm>
        </p:spPr>
      </p:pic>
    </p:spTree>
    <p:extLst>
      <p:ext uri="{BB962C8B-B14F-4D97-AF65-F5344CB8AC3E}">
        <p14:creationId xmlns:p14="http://schemas.microsoft.com/office/powerpoint/2010/main" val="537278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5609A-ECB6-A141-8D0A-D0EF29D81F71}"/>
              </a:ext>
            </a:extLst>
          </p:cNvPr>
          <p:cNvSpPr>
            <a:spLocks noGrp="1"/>
          </p:cNvSpPr>
          <p:nvPr>
            <p:ph type="title"/>
          </p:nvPr>
        </p:nvSpPr>
        <p:spPr>
          <a:xfrm>
            <a:off x="839788" y="90152"/>
            <a:ext cx="10515600" cy="2653047"/>
          </a:xfrm>
        </p:spPr>
        <p:txBody>
          <a:bodyPr>
            <a:normAutofit fontScale="90000"/>
          </a:bodyPr>
          <a:lstStyle/>
          <a:p>
            <a:pPr algn="ctr"/>
            <a:br>
              <a:rPr lang="en-US" sz="3100" dirty="0"/>
            </a:br>
            <a:br>
              <a:rPr lang="en-US" sz="3100" dirty="0"/>
            </a:br>
            <a:br>
              <a:rPr lang="en-US" sz="3100" dirty="0"/>
            </a:br>
            <a:r>
              <a:rPr lang="en-US" sz="4000" dirty="0"/>
              <a:t>Within a system of signification, the arbitrary relationship between signifier and signified takes on a common-sense quality because of</a:t>
            </a:r>
            <a:br>
              <a:rPr lang="en-US" sz="4000" dirty="0"/>
            </a:br>
            <a:r>
              <a:rPr lang="en-US" sz="4000" b="1" dirty="0"/>
              <a:t>convention, habit, </a:t>
            </a:r>
            <a:r>
              <a:rPr lang="en-US" sz="4000" dirty="0"/>
              <a:t>and</a:t>
            </a:r>
            <a:r>
              <a:rPr lang="en-US" sz="4000" b="1" dirty="0"/>
              <a:t> routine</a:t>
            </a:r>
            <a:br>
              <a:rPr lang="en-US" sz="4000" b="1" dirty="0"/>
            </a:br>
            <a:br>
              <a:rPr lang="en-US" dirty="0"/>
            </a:br>
            <a:br>
              <a:rPr lang="en-US" dirty="0"/>
            </a:br>
            <a:endParaRPr lang="en-US" b="1" i="1" dirty="0"/>
          </a:p>
        </p:txBody>
      </p:sp>
      <p:sp>
        <p:nvSpPr>
          <p:cNvPr id="6" name="Text Placeholder 5">
            <a:extLst>
              <a:ext uri="{FF2B5EF4-FFF2-40B4-BE49-F238E27FC236}">
                <a16:creationId xmlns:a16="http://schemas.microsoft.com/office/drawing/2014/main" id="{AF78DF65-C46A-AB4F-BB75-6E6E4B2BA0F1}"/>
              </a:ext>
            </a:extLst>
          </p:cNvPr>
          <p:cNvSpPr>
            <a:spLocks noGrp="1"/>
          </p:cNvSpPr>
          <p:nvPr>
            <p:ph type="body" idx="1"/>
          </p:nvPr>
        </p:nvSpPr>
        <p:spPr>
          <a:xfrm>
            <a:off x="839788" y="1681163"/>
            <a:ext cx="5157787" cy="1641586"/>
          </a:xfrm>
        </p:spPr>
        <p:txBody>
          <a:bodyPr>
            <a:normAutofit/>
          </a:bodyPr>
          <a:lstStyle/>
          <a:p>
            <a:endParaRPr lang="en-US" dirty="0"/>
          </a:p>
          <a:p>
            <a:r>
              <a:rPr lang="en-US" dirty="0"/>
              <a:t>Case #1: Social greeting as convention</a:t>
            </a:r>
          </a:p>
        </p:txBody>
      </p:sp>
      <p:sp>
        <p:nvSpPr>
          <p:cNvPr id="7" name="Text Placeholder 6">
            <a:extLst>
              <a:ext uri="{FF2B5EF4-FFF2-40B4-BE49-F238E27FC236}">
                <a16:creationId xmlns:a16="http://schemas.microsoft.com/office/drawing/2014/main" id="{195D8951-31E5-3E4C-93E6-98206148D47C}"/>
              </a:ext>
            </a:extLst>
          </p:cNvPr>
          <p:cNvSpPr>
            <a:spLocks noGrp="1"/>
          </p:cNvSpPr>
          <p:nvPr>
            <p:ph type="body" sz="quarter" idx="3"/>
          </p:nvPr>
        </p:nvSpPr>
        <p:spPr>
          <a:xfrm>
            <a:off x="6172200" y="1681162"/>
            <a:ext cx="5183188" cy="1641585"/>
          </a:xfrm>
        </p:spPr>
        <p:txBody>
          <a:bodyPr>
            <a:normAutofit/>
          </a:bodyPr>
          <a:lstStyle/>
          <a:p>
            <a:r>
              <a:rPr lang="en-US" dirty="0"/>
              <a:t>Case #2: Marriage vows as convention</a:t>
            </a:r>
          </a:p>
        </p:txBody>
      </p:sp>
      <p:sp>
        <p:nvSpPr>
          <p:cNvPr id="9" name="Content Placeholder 8">
            <a:extLst>
              <a:ext uri="{FF2B5EF4-FFF2-40B4-BE49-F238E27FC236}">
                <a16:creationId xmlns:a16="http://schemas.microsoft.com/office/drawing/2014/main" id="{7DAB3360-0AF7-C34A-9B8D-E9EC578B6780}"/>
              </a:ext>
            </a:extLst>
          </p:cNvPr>
          <p:cNvSpPr>
            <a:spLocks noGrp="1"/>
          </p:cNvSpPr>
          <p:nvPr>
            <p:ph sz="quarter" idx="4"/>
          </p:nvPr>
        </p:nvSpPr>
        <p:spPr/>
        <p:txBody>
          <a:bodyPr>
            <a:normAutofit/>
          </a:bodyPr>
          <a:lstStyle/>
          <a:p>
            <a:pPr marL="0" indent="0">
              <a:buNone/>
            </a:pPr>
            <a:endParaRPr lang="en-US" sz="4400" dirty="0"/>
          </a:p>
          <a:p>
            <a:pPr marL="0" indent="0">
              <a:buNone/>
            </a:pPr>
            <a:endParaRPr lang="en-US" sz="4400" dirty="0"/>
          </a:p>
          <a:p>
            <a:pPr marL="0" indent="0" algn="ctr">
              <a:buNone/>
            </a:pPr>
            <a:r>
              <a:rPr lang="en-US" sz="4400" dirty="0"/>
              <a:t>“I do”</a:t>
            </a:r>
          </a:p>
        </p:txBody>
      </p:sp>
      <p:sp>
        <p:nvSpPr>
          <p:cNvPr id="12" name="Content Placeholder 11">
            <a:extLst>
              <a:ext uri="{FF2B5EF4-FFF2-40B4-BE49-F238E27FC236}">
                <a16:creationId xmlns:a16="http://schemas.microsoft.com/office/drawing/2014/main" id="{836A4921-9F1B-CD43-BD4D-ADACC3C3F7B9}"/>
              </a:ext>
            </a:extLst>
          </p:cNvPr>
          <p:cNvSpPr>
            <a:spLocks noGrp="1"/>
          </p:cNvSpPr>
          <p:nvPr>
            <p:ph sz="half" idx="2"/>
          </p:nvPr>
        </p:nvSpPr>
        <p:spPr>
          <a:xfrm>
            <a:off x="839788" y="2743199"/>
            <a:ext cx="5157787" cy="3446464"/>
          </a:xfrm>
        </p:spPr>
        <p:txBody>
          <a:bodyPr>
            <a:normAutofit/>
          </a:bodyPr>
          <a:lstStyle/>
          <a:p>
            <a:pPr marL="0" indent="0">
              <a:buNone/>
            </a:pPr>
            <a:endParaRPr lang="en-US" sz="4400" dirty="0"/>
          </a:p>
          <a:p>
            <a:pPr marL="0" indent="0">
              <a:buNone/>
            </a:pPr>
            <a:endParaRPr lang="en-US" sz="4400" dirty="0"/>
          </a:p>
          <a:p>
            <a:pPr marL="0" indent="0" algn="ctr">
              <a:buNone/>
            </a:pPr>
            <a:r>
              <a:rPr lang="en-US" sz="4400" dirty="0"/>
              <a:t>“How’s it going?”</a:t>
            </a:r>
          </a:p>
        </p:txBody>
      </p:sp>
    </p:spTree>
    <p:extLst>
      <p:ext uri="{BB962C8B-B14F-4D97-AF65-F5344CB8AC3E}">
        <p14:creationId xmlns:p14="http://schemas.microsoft.com/office/powerpoint/2010/main" val="64040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14604-D126-5E49-98AE-3FB7E6ED9405}"/>
              </a:ext>
            </a:extLst>
          </p:cNvPr>
          <p:cNvSpPr>
            <a:spLocks noGrp="1"/>
          </p:cNvSpPr>
          <p:nvPr>
            <p:ph type="title"/>
          </p:nvPr>
        </p:nvSpPr>
        <p:spPr>
          <a:xfrm>
            <a:off x="838200" y="41201"/>
            <a:ext cx="10515600" cy="1266824"/>
          </a:xfrm>
        </p:spPr>
        <p:txBody>
          <a:bodyPr/>
          <a:lstStyle/>
          <a:p>
            <a:pPr algn="ctr"/>
            <a:r>
              <a:rPr lang="en-US" b="1" dirty="0"/>
              <a:t>Charles Sanders Peirce (US, 1839-1914 )</a:t>
            </a:r>
          </a:p>
        </p:txBody>
      </p:sp>
      <p:sp>
        <p:nvSpPr>
          <p:cNvPr id="5" name="Content Placeholder 4">
            <a:extLst>
              <a:ext uri="{FF2B5EF4-FFF2-40B4-BE49-F238E27FC236}">
                <a16:creationId xmlns:a16="http://schemas.microsoft.com/office/drawing/2014/main" id="{CAED7FF4-0D55-5E44-BCD1-FE4480684D48}"/>
              </a:ext>
            </a:extLst>
          </p:cNvPr>
          <p:cNvSpPr>
            <a:spLocks noGrp="1"/>
          </p:cNvSpPr>
          <p:nvPr>
            <p:ph sz="half" idx="2"/>
          </p:nvPr>
        </p:nvSpPr>
        <p:spPr>
          <a:xfrm>
            <a:off x="6172200" y="953038"/>
            <a:ext cx="5181600" cy="5904962"/>
          </a:xfrm>
        </p:spPr>
        <p:txBody>
          <a:bodyPr>
            <a:noAutofit/>
          </a:bodyPr>
          <a:lstStyle/>
          <a:p>
            <a:r>
              <a:rPr lang="en-US" dirty="0"/>
              <a:t>Philosopher and mathematician known for studying logic</a:t>
            </a:r>
          </a:p>
          <a:p>
            <a:r>
              <a:rPr lang="en-US" dirty="0"/>
              <a:t>Developed his own model of </a:t>
            </a:r>
            <a:r>
              <a:rPr lang="en-US" i="1" dirty="0"/>
              <a:t>semiosis</a:t>
            </a:r>
            <a:r>
              <a:rPr lang="en-US" dirty="0"/>
              <a:t> in the 1860s, decades before Saussure</a:t>
            </a:r>
          </a:p>
          <a:p>
            <a:r>
              <a:rPr lang="en-US" dirty="0"/>
              <a:t>In contrast to Saussure’s dyadic (two-part) model of the sign (</a:t>
            </a:r>
            <a:r>
              <a:rPr lang="en-US" b="1" dirty="0">
                <a:solidFill>
                  <a:srgbClr val="FF0000"/>
                </a:solidFill>
              </a:rPr>
              <a:t>signifier</a:t>
            </a:r>
            <a:r>
              <a:rPr lang="en-US" b="1" dirty="0"/>
              <a:t>: </a:t>
            </a:r>
            <a:r>
              <a:rPr lang="en-US" b="1" dirty="0">
                <a:solidFill>
                  <a:schemeClr val="accent4"/>
                </a:solidFill>
              </a:rPr>
              <a:t>signified</a:t>
            </a:r>
            <a:r>
              <a:rPr lang="en-US" dirty="0"/>
              <a:t>) Pierce offers a triadic (three-part) model of the sign—the equivalent of </a:t>
            </a:r>
            <a:r>
              <a:rPr lang="en-US" b="1" dirty="0">
                <a:solidFill>
                  <a:srgbClr val="FF0000"/>
                </a:solidFill>
              </a:rPr>
              <a:t>signifier</a:t>
            </a:r>
            <a:r>
              <a:rPr lang="en-US" b="1" dirty="0"/>
              <a:t>: </a:t>
            </a:r>
            <a:r>
              <a:rPr lang="en-US" b="1" dirty="0">
                <a:solidFill>
                  <a:schemeClr val="accent4"/>
                </a:solidFill>
              </a:rPr>
              <a:t>signified</a:t>
            </a:r>
            <a:r>
              <a:rPr lang="en-US" b="1" dirty="0"/>
              <a:t> </a:t>
            </a:r>
            <a:r>
              <a:rPr lang="en-US" dirty="0"/>
              <a:t>with a third term, </a:t>
            </a:r>
            <a:r>
              <a:rPr lang="en-US" b="1" dirty="0">
                <a:solidFill>
                  <a:schemeClr val="accent1"/>
                </a:solidFill>
              </a:rPr>
              <a:t>referent</a:t>
            </a:r>
            <a:r>
              <a:rPr lang="en-US" dirty="0"/>
              <a:t>. The referent is what the other two parts stand for.</a:t>
            </a:r>
          </a:p>
        </p:txBody>
      </p:sp>
      <p:pic>
        <p:nvPicPr>
          <p:cNvPr id="8" name="Content Placeholder 7">
            <a:extLst>
              <a:ext uri="{FF2B5EF4-FFF2-40B4-BE49-F238E27FC236}">
                <a16:creationId xmlns:a16="http://schemas.microsoft.com/office/drawing/2014/main" id="{E3C3B04A-D3CE-7541-901B-496AA31B4543}"/>
              </a:ext>
            </a:extLst>
          </p:cNvPr>
          <p:cNvPicPr>
            <a:picLocks noGrp="1" noChangeAspect="1"/>
          </p:cNvPicPr>
          <p:nvPr>
            <p:ph sz="half" idx="1"/>
          </p:nvPr>
        </p:nvPicPr>
        <p:blipFill>
          <a:blip r:embed="rId2"/>
          <a:stretch>
            <a:fillRect/>
          </a:stretch>
        </p:blipFill>
        <p:spPr>
          <a:xfrm>
            <a:off x="1608463" y="1308025"/>
            <a:ext cx="3723701" cy="5508775"/>
          </a:xfrm>
        </p:spPr>
      </p:pic>
    </p:spTree>
    <p:extLst>
      <p:ext uri="{BB962C8B-B14F-4D97-AF65-F5344CB8AC3E}">
        <p14:creationId xmlns:p14="http://schemas.microsoft.com/office/powerpoint/2010/main" val="135732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C9AAE-777F-C640-BC4E-2D7305FBB77C}"/>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0BD1A800-36F8-0C4C-97B0-B110879C8119}"/>
              </a:ext>
            </a:extLst>
          </p:cNvPr>
          <p:cNvPicPr>
            <a:picLocks noGrp="1" noChangeAspect="1"/>
          </p:cNvPicPr>
          <p:nvPr>
            <p:ph idx="1"/>
          </p:nvPr>
        </p:nvPicPr>
        <p:blipFill>
          <a:blip r:embed="rId2"/>
          <a:stretch>
            <a:fillRect/>
          </a:stretch>
        </p:blipFill>
        <p:spPr>
          <a:xfrm>
            <a:off x="1905918" y="373318"/>
            <a:ext cx="8835528" cy="6165452"/>
          </a:xfrm>
        </p:spPr>
      </p:pic>
    </p:spTree>
    <p:extLst>
      <p:ext uri="{BB962C8B-B14F-4D97-AF65-F5344CB8AC3E}">
        <p14:creationId xmlns:p14="http://schemas.microsoft.com/office/powerpoint/2010/main" val="2557953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C9AAE-777F-C640-BC4E-2D7305FBB77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38BC8D7-A97E-9C4C-8EF9-8C599FD3B43C}"/>
              </a:ext>
            </a:extLst>
          </p:cNvPr>
          <p:cNvPicPr>
            <a:picLocks noGrp="1" noChangeAspect="1"/>
          </p:cNvPicPr>
          <p:nvPr>
            <p:ph idx="1"/>
          </p:nvPr>
        </p:nvPicPr>
        <p:blipFill>
          <a:blip r:embed="rId2"/>
          <a:stretch>
            <a:fillRect/>
          </a:stretch>
        </p:blipFill>
        <p:spPr>
          <a:xfrm>
            <a:off x="838201" y="339642"/>
            <a:ext cx="10515600" cy="6153233"/>
          </a:xfrm>
        </p:spPr>
      </p:pic>
    </p:spTree>
    <p:extLst>
      <p:ext uri="{BB962C8B-B14F-4D97-AF65-F5344CB8AC3E}">
        <p14:creationId xmlns:p14="http://schemas.microsoft.com/office/powerpoint/2010/main" val="1809441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F576A-BDF9-4845-AB76-B849852CC0A3}"/>
              </a:ext>
            </a:extLst>
          </p:cNvPr>
          <p:cNvSpPr>
            <a:spLocks noGrp="1"/>
          </p:cNvSpPr>
          <p:nvPr>
            <p:ph type="title"/>
          </p:nvPr>
        </p:nvSpPr>
        <p:spPr>
          <a:xfrm>
            <a:off x="838200" y="1"/>
            <a:ext cx="10515600" cy="1107582"/>
          </a:xfrm>
        </p:spPr>
        <p:txBody>
          <a:bodyPr/>
          <a:lstStyle/>
          <a:p>
            <a:pPr algn="ctr"/>
            <a:r>
              <a:rPr lang="en-US" b="1" dirty="0">
                <a:solidFill>
                  <a:srgbClr val="FF0000"/>
                </a:solidFill>
              </a:rPr>
              <a:t>Value of external reality for Peirce</a:t>
            </a:r>
          </a:p>
        </p:txBody>
      </p:sp>
      <p:sp>
        <p:nvSpPr>
          <p:cNvPr id="3" name="Content Placeholder 2">
            <a:extLst>
              <a:ext uri="{FF2B5EF4-FFF2-40B4-BE49-F238E27FC236}">
                <a16:creationId xmlns:a16="http://schemas.microsoft.com/office/drawing/2014/main" id="{05E2446C-24AC-FC42-BFEE-1B28561E086E}"/>
              </a:ext>
            </a:extLst>
          </p:cNvPr>
          <p:cNvSpPr>
            <a:spLocks noGrp="1"/>
          </p:cNvSpPr>
          <p:nvPr>
            <p:ph idx="1"/>
          </p:nvPr>
        </p:nvSpPr>
        <p:spPr>
          <a:xfrm>
            <a:off x="734096" y="927279"/>
            <a:ext cx="10619704" cy="5249684"/>
          </a:xfrm>
        </p:spPr>
        <p:txBody>
          <a:bodyPr>
            <a:normAutofit fontScale="85000" lnSpcReduction="20000"/>
          </a:bodyPr>
          <a:lstStyle/>
          <a:p>
            <a:endParaRPr lang="en-US" dirty="0"/>
          </a:p>
          <a:p>
            <a:r>
              <a:rPr lang="en-US" dirty="0"/>
              <a:t>Peirce’s third term – the referent – introduces the idea that external reality does not only exist but is important in making meaning, thereby challenging Saussure’s interest only in the internal system of signification </a:t>
            </a:r>
          </a:p>
          <a:p>
            <a:endParaRPr lang="en-US" dirty="0"/>
          </a:p>
          <a:p>
            <a:r>
              <a:rPr lang="en-US" dirty="0"/>
              <a:t>As a philosopher and not a linguist, the Peircean model suggests that interpretation was an active part of Peirce’s understanding of what signs are (or should be)</a:t>
            </a:r>
          </a:p>
          <a:p>
            <a:endParaRPr lang="en-US" dirty="0"/>
          </a:p>
          <a:p>
            <a:r>
              <a:rPr lang="en-US" dirty="0"/>
              <a:t>But Peirce was not interested in individual (or subjective) interpretation as much as he was interested in how social interpretation takes shape through conventions, habits, and routines</a:t>
            </a:r>
          </a:p>
          <a:p>
            <a:endParaRPr lang="en-US" dirty="0"/>
          </a:p>
          <a:p>
            <a:r>
              <a:rPr lang="en-US" dirty="0"/>
              <a:t>“Semiosis is socially regulated, transcending individuals. In the physical world, the counterparts of habits are natural laws or regularities. Peirce thus proposes that limits to interpretation derive from both nature and culture” (Chandler, 35)</a:t>
            </a:r>
          </a:p>
          <a:p>
            <a:endParaRPr lang="en-US" dirty="0"/>
          </a:p>
        </p:txBody>
      </p:sp>
    </p:spTree>
    <p:extLst>
      <p:ext uri="{BB962C8B-B14F-4D97-AF65-F5344CB8AC3E}">
        <p14:creationId xmlns:p14="http://schemas.microsoft.com/office/powerpoint/2010/main" val="3851940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F576A-BDF9-4845-AB76-B849852CC0A3}"/>
              </a:ext>
            </a:extLst>
          </p:cNvPr>
          <p:cNvSpPr>
            <a:spLocks noGrp="1"/>
          </p:cNvSpPr>
          <p:nvPr>
            <p:ph type="title"/>
          </p:nvPr>
        </p:nvSpPr>
        <p:spPr/>
        <p:txBody>
          <a:bodyPr/>
          <a:lstStyle/>
          <a:p>
            <a:pPr algn="ctr"/>
            <a:r>
              <a:rPr lang="en-US" b="1" dirty="0">
                <a:solidFill>
                  <a:srgbClr val="FF0000"/>
                </a:solidFill>
              </a:rPr>
              <a:t>Value of external reality for Peirce</a:t>
            </a:r>
          </a:p>
        </p:txBody>
      </p:sp>
      <p:sp>
        <p:nvSpPr>
          <p:cNvPr id="3" name="Content Placeholder 2">
            <a:extLst>
              <a:ext uri="{FF2B5EF4-FFF2-40B4-BE49-F238E27FC236}">
                <a16:creationId xmlns:a16="http://schemas.microsoft.com/office/drawing/2014/main" id="{05E2446C-24AC-FC42-BFEE-1B28561E086E}"/>
              </a:ext>
            </a:extLst>
          </p:cNvPr>
          <p:cNvSpPr>
            <a:spLocks noGrp="1"/>
          </p:cNvSpPr>
          <p:nvPr>
            <p:ph sz="half" idx="1"/>
          </p:nvPr>
        </p:nvSpPr>
        <p:spPr/>
        <p:txBody>
          <a:bodyPr>
            <a:normAutofit/>
          </a:bodyPr>
          <a:lstStyle/>
          <a:p>
            <a:endParaRPr lang="en-US" dirty="0"/>
          </a:p>
          <a:p>
            <a:r>
              <a:rPr lang="en-US" dirty="0"/>
              <a:t>“Semiosis is socially regulated, transcending individuals. In the physical world, the counterparts of habits are natural laws or regularities. Peirce thus proposes that limits to interpretation derive from both nature and culture” (Chandler, 35)</a:t>
            </a:r>
          </a:p>
          <a:p>
            <a:endParaRPr lang="en-US" dirty="0"/>
          </a:p>
        </p:txBody>
      </p:sp>
      <p:pic>
        <p:nvPicPr>
          <p:cNvPr id="8" name="Content Placeholder 7">
            <a:extLst>
              <a:ext uri="{FF2B5EF4-FFF2-40B4-BE49-F238E27FC236}">
                <a16:creationId xmlns:a16="http://schemas.microsoft.com/office/drawing/2014/main" id="{898490BA-E65A-6B4C-8E4F-5E03FF426EB2}"/>
              </a:ext>
            </a:extLst>
          </p:cNvPr>
          <p:cNvPicPr>
            <a:picLocks noGrp="1" noChangeAspect="1"/>
          </p:cNvPicPr>
          <p:nvPr>
            <p:ph sz="half" idx="2"/>
          </p:nvPr>
        </p:nvPicPr>
        <p:blipFill>
          <a:blip r:embed="rId2"/>
          <a:stretch>
            <a:fillRect/>
          </a:stretch>
        </p:blipFill>
        <p:spPr>
          <a:xfrm>
            <a:off x="5933003" y="1927953"/>
            <a:ext cx="5952056" cy="4153358"/>
          </a:xfrm>
        </p:spPr>
      </p:pic>
    </p:spTree>
    <p:extLst>
      <p:ext uri="{BB962C8B-B14F-4D97-AF65-F5344CB8AC3E}">
        <p14:creationId xmlns:p14="http://schemas.microsoft.com/office/powerpoint/2010/main" val="3503838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1056067"/>
          </a:xfrm>
        </p:spPr>
        <p:txBody>
          <a:bodyPr/>
          <a:lstStyle/>
          <a:p>
            <a:pPr algn="ctr"/>
            <a:r>
              <a:rPr lang="en-US" b="1" dirty="0">
                <a:solidFill>
                  <a:srgbClr val="FF0000"/>
                </a:solidFill>
              </a:rPr>
              <a:t>Peircean models of referentiality</a:t>
            </a:r>
          </a:p>
        </p:txBody>
      </p:sp>
      <p:sp>
        <p:nvSpPr>
          <p:cNvPr id="3" name="Content Placeholder 2"/>
          <p:cNvSpPr>
            <a:spLocks noGrp="1"/>
          </p:cNvSpPr>
          <p:nvPr>
            <p:ph idx="1"/>
          </p:nvPr>
        </p:nvSpPr>
        <p:spPr>
          <a:xfrm>
            <a:off x="553793" y="1571224"/>
            <a:ext cx="11191740" cy="5100032"/>
          </a:xfrm>
        </p:spPr>
        <p:txBody>
          <a:bodyPr>
            <a:normAutofit/>
          </a:bodyPr>
          <a:lstStyle/>
          <a:p>
            <a:r>
              <a:rPr lang="en-US" sz="3600" dirty="0"/>
              <a:t>In his work, Peirce developed </a:t>
            </a:r>
            <a:r>
              <a:rPr lang="en-US" sz="3600" i="1" dirty="0"/>
              <a:t>relational</a:t>
            </a:r>
            <a:r>
              <a:rPr lang="en-US" sz="3600" dirty="0"/>
              <a:t> models of signification that are described as referential</a:t>
            </a:r>
          </a:p>
          <a:p>
            <a:r>
              <a:rPr lang="en-US" sz="3600" dirty="0"/>
              <a:t>Symbolic: </a:t>
            </a:r>
            <a:r>
              <a:rPr lang="en-US" sz="3600" b="1" dirty="0"/>
              <a:t>arbitrary and conventional </a:t>
            </a:r>
            <a:r>
              <a:rPr lang="en-US" sz="3600" dirty="0"/>
              <a:t>relationship between signifier and signified (e.g. </a:t>
            </a:r>
            <a:r>
              <a:rPr lang="en-US" sz="3600" dirty="0">
                <a:solidFill>
                  <a:srgbClr val="FF0000"/>
                </a:solidFill>
              </a:rPr>
              <a:t>alphabet; traffic light</a:t>
            </a:r>
            <a:r>
              <a:rPr lang="en-US" sz="3600" dirty="0"/>
              <a:t>)</a:t>
            </a:r>
          </a:p>
          <a:p>
            <a:r>
              <a:rPr lang="en-US" sz="3600" dirty="0"/>
              <a:t>Iconic: </a:t>
            </a:r>
            <a:r>
              <a:rPr lang="en-US" sz="3600" b="1" dirty="0"/>
              <a:t>perceived</a:t>
            </a:r>
            <a:r>
              <a:rPr lang="en-US" sz="3600" dirty="0"/>
              <a:t> </a:t>
            </a:r>
            <a:r>
              <a:rPr lang="en-US" sz="3600" b="1" dirty="0"/>
              <a:t>resemblance or imitation </a:t>
            </a:r>
            <a:r>
              <a:rPr lang="en-US" sz="3600" dirty="0"/>
              <a:t>between signifier and signified (e.g. </a:t>
            </a:r>
            <a:r>
              <a:rPr lang="en-US" sz="3600" dirty="0">
                <a:solidFill>
                  <a:srgbClr val="FF0000"/>
                </a:solidFill>
              </a:rPr>
              <a:t>sound effect; cartoon of person</a:t>
            </a:r>
            <a:r>
              <a:rPr lang="en-US" sz="3600" dirty="0"/>
              <a:t>)</a:t>
            </a:r>
          </a:p>
          <a:p>
            <a:r>
              <a:rPr lang="en-US" sz="3600" dirty="0"/>
              <a:t>Indexical: </a:t>
            </a:r>
            <a:r>
              <a:rPr lang="en-US" sz="3600" b="1" dirty="0"/>
              <a:t>inferred connection </a:t>
            </a:r>
            <a:r>
              <a:rPr lang="en-US" sz="3600" dirty="0"/>
              <a:t>between signifier and signified (e.g. </a:t>
            </a:r>
            <a:r>
              <a:rPr lang="en-US" sz="3600" dirty="0">
                <a:solidFill>
                  <a:srgbClr val="FF0000"/>
                </a:solidFill>
              </a:rPr>
              <a:t>medical symptoms; ringing telephone</a:t>
            </a:r>
            <a:r>
              <a:rPr lang="en-US" sz="3600" dirty="0"/>
              <a:t>)</a:t>
            </a:r>
          </a:p>
        </p:txBody>
      </p:sp>
    </p:spTree>
    <p:extLst>
      <p:ext uri="{BB962C8B-B14F-4D97-AF65-F5344CB8AC3E}">
        <p14:creationId xmlns:p14="http://schemas.microsoft.com/office/powerpoint/2010/main" val="1438237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41A2E-C8E9-0840-8125-642EEDD857DC}"/>
              </a:ext>
            </a:extLst>
          </p:cNvPr>
          <p:cNvSpPr>
            <a:spLocks noGrp="1"/>
          </p:cNvSpPr>
          <p:nvPr>
            <p:ph type="title"/>
          </p:nvPr>
        </p:nvSpPr>
        <p:spPr>
          <a:xfrm>
            <a:off x="838200" y="90153"/>
            <a:ext cx="10515600" cy="1275008"/>
          </a:xfrm>
        </p:spPr>
        <p:txBody>
          <a:bodyPr/>
          <a:lstStyle/>
          <a:p>
            <a:pPr algn="ctr"/>
            <a:r>
              <a:rPr lang="en-US" b="1" dirty="0">
                <a:solidFill>
                  <a:srgbClr val="FF0000"/>
                </a:solidFill>
              </a:rPr>
              <a:t>The significance of symbolic signs</a:t>
            </a:r>
          </a:p>
        </p:txBody>
      </p:sp>
      <p:sp>
        <p:nvSpPr>
          <p:cNvPr id="3" name="Content Placeholder 2">
            <a:extLst>
              <a:ext uri="{FF2B5EF4-FFF2-40B4-BE49-F238E27FC236}">
                <a16:creationId xmlns:a16="http://schemas.microsoft.com/office/drawing/2014/main" id="{1990F9F0-9244-7E46-A06F-D8FCD1EDA50A}"/>
              </a:ext>
            </a:extLst>
          </p:cNvPr>
          <p:cNvSpPr>
            <a:spLocks noGrp="1"/>
          </p:cNvSpPr>
          <p:nvPr>
            <p:ph idx="1"/>
          </p:nvPr>
        </p:nvSpPr>
        <p:spPr>
          <a:xfrm>
            <a:off x="838199" y="1825624"/>
            <a:ext cx="10971727" cy="5032375"/>
          </a:xfrm>
        </p:spPr>
        <p:txBody>
          <a:bodyPr>
            <a:normAutofit/>
          </a:bodyPr>
          <a:lstStyle/>
          <a:p>
            <a:r>
              <a:rPr lang="en-US" sz="3200" dirty="0"/>
              <a:t>“Symbolic signs are usually understood to be </a:t>
            </a:r>
            <a:r>
              <a:rPr lang="en-US" sz="3200" i="1" dirty="0"/>
              <a:t>intended</a:t>
            </a:r>
            <a:r>
              <a:rPr lang="en-US" sz="3200" dirty="0"/>
              <a:t> to communicate something. Their intended meanings are not intuitively obvious; understanding symbolic signs depends wholly on our familiarity with the relevant conventions (without which they may fail to signify or be misinterpreted). We interpret symbols according to a ‘habitual connection’, ‘a rule,’ or ‘a law, usually an association of general ideas, which operates to cause the symbol to be interpreted as referring to that object’” (Chandler, quoting Peirce, 46; italics Chandler’s)</a:t>
            </a:r>
          </a:p>
        </p:txBody>
      </p:sp>
    </p:spTree>
    <p:extLst>
      <p:ext uri="{BB962C8B-B14F-4D97-AF65-F5344CB8AC3E}">
        <p14:creationId xmlns:p14="http://schemas.microsoft.com/office/powerpoint/2010/main" val="39937243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0153"/>
            <a:ext cx="10515600" cy="1056067"/>
          </a:xfrm>
        </p:spPr>
        <p:txBody>
          <a:bodyPr/>
          <a:lstStyle/>
          <a:p>
            <a:pPr algn="ctr"/>
            <a:r>
              <a:rPr lang="en-US" b="1" dirty="0">
                <a:solidFill>
                  <a:srgbClr val="FF0000"/>
                </a:solidFill>
              </a:rPr>
              <a:t>How is “the science of signs” a </a:t>
            </a:r>
            <a:r>
              <a:rPr lang="en-US" b="1" i="1" dirty="0">
                <a:solidFill>
                  <a:srgbClr val="FF0000"/>
                </a:solidFill>
              </a:rPr>
              <a:t>science</a:t>
            </a:r>
            <a:r>
              <a:rPr lang="en-US" b="1" dirty="0">
                <a:solidFill>
                  <a:srgbClr val="FF0000"/>
                </a:solidFill>
              </a:rPr>
              <a:t>?</a:t>
            </a:r>
          </a:p>
        </p:txBody>
      </p:sp>
      <p:sp>
        <p:nvSpPr>
          <p:cNvPr id="3" name="Content Placeholder 2"/>
          <p:cNvSpPr>
            <a:spLocks noGrp="1"/>
          </p:cNvSpPr>
          <p:nvPr>
            <p:ph idx="1"/>
          </p:nvPr>
        </p:nvSpPr>
        <p:spPr>
          <a:xfrm>
            <a:off x="476518" y="1249251"/>
            <a:ext cx="11269015" cy="5422005"/>
          </a:xfrm>
        </p:spPr>
        <p:txBody>
          <a:bodyPr>
            <a:normAutofit fontScale="25000" lnSpcReduction="20000"/>
          </a:bodyPr>
          <a:lstStyle/>
          <a:p>
            <a:r>
              <a:rPr lang="en-US" sz="11200" dirty="0"/>
              <a:t>Peirce’s approach (and, later, Saussure’s approach) to “the science of signs” is a good example of the rise of </a:t>
            </a:r>
            <a:r>
              <a:rPr lang="en-US" sz="11200" b="1" dirty="0"/>
              <a:t>structuralist </a:t>
            </a:r>
            <a:r>
              <a:rPr lang="en-US" sz="11200" dirty="0"/>
              <a:t>thinking</a:t>
            </a:r>
            <a:r>
              <a:rPr lang="en-US" sz="11200" b="1" dirty="0"/>
              <a:t> </a:t>
            </a:r>
            <a:r>
              <a:rPr lang="en-US" sz="11200" dirty="0"/>
              <a:t>in the mid-nineteenth century</a:t>
            </a:r>
          </a:p>
          <a:p>
            <a:endParaRPr lang="en-US" sz="11200" dirty="0"/>
          </a:p>
          <a:p>
            <a:r>
              <a:rPr lang="en-US" sz="11200" i="1" dirty="0"/>
              <a:t>Structuralism: </a:t>
            </a:r>
            <a:r>
              <a:rPr lang="en-US" sz="11200" dirty="0"/>
              <a:t>an approach to the world that attempts to find and elucidate </a:t>
            </a:r>
            <a:r>
              <a:rPr lang="en-US" sz="11200" b="1" dirty="0"/>
              <a:t>structures of meaning </a:t>
            </a:r>
            <a:r>
              <a:rPr lang="en-US" sz="11200" dirty="0"/>
              <a:t>as well as the social, cultural, and behavioral models that humans have developed to make meaning of reality</a:t>
            </a:r>
          </a:p>
          <a:p>
            <a:endParaRPr lang="en-US" sz="11200" dirty="0"/>
          </a:p>
          <a:p>
            <a:r>
              <a:rPr lang="en-US" sz="11200" dirty="0"/>
              <a:t>Many of the social sciences – sociology, linguistics, psychology, anthropology, political science, economics – that came of age in the late nineteenth/early twentieth are examples of structuralist thinking</a:t>
            </a:r>
          </a:p>
          <a:p>
            <a:endParaRPr lang="en-US" sz="11200" dirty="0"/>
          </a:p>
          <a:p>
            <a:r>
              <a:rPr lang="en-US" sz="11200" dirty="0"/>
              <a:t>The legacy of structuralist thinking continues to have an impact across the humanities, social sciences, and even the “hard sciences” (e.g. genomics)</a:t>
            </a:r>
          </a:p>
          <a:p>
            <a:endParaRPr lang="en-US" sz="3600" dirty="0"/>
          </a:p>
        </p:txBody>
      </p:sp>
    </p:spTree>
    <p:extLst>
      <p:ext uri="{BB962C8B-B14F-4D97-AF65-F5344CB8AC3E}">
        <p14:creationId xmlns:p14="http://schemas.microsoft.com/office/powerpoint/2010/main" val="432003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7167E-8A47-8645-9D4D-36E18413762D}"/>
              </a:ext>
            </a:extLst>
          </p:cNvPr>
          <p:cNvSpPr>
            <a:spLocks noGrp="1"/>
          </p:cNvSpPr>
          <p:nvPr>
            <p:ph type="title"/>
          </p:nvPr>
        </p:nvSpPr>
        <p:spPr>
          <a:xfrm>
            <a:off x="838199" y="365125"/>
            <a:ext cx="10804301" cy="1325563"/>
          </a:xfrm>
        </p:spPr>
        <p:txBody>
          <a:bodyPr/>
          <a:lstStyle/>
          <a:p>
            <a:pPr algn="ctr"/>
            <a:r>
              <a:rPr lang="en-US" b="1" dirty="0">
                <a:solidFill>
                  <a:srgbClr val="FF0000"/>
                </a:solidFill>
              </a:rPr>
              <a:t>What brought structuralism into existence?</a:t>
            </a:r>
          </a:p>
        </p:txBody>
      </p:sp>
      <p:sp>
        <p:nvSpPr>
          <p:cNvPr id="3" name="Content Placeholder 2">
            <a:extLst>
              <a:ext uri="{FF2B5EF4-FFF2-40B4-BE49-F238E27FC236}">
                <a16:creationId xmlns:a16="http://schemas.microsoft.com/office/drawing/2014/main" id="{7878FEF7-8F3C-144D-8DC2-A58076574293}"/>
              </a:ext>
            </a:extLst>
          </p:cNvPr>
          <p:cNvSpPr>
            <a:spLocks noGrp="1"/>
          </p:cNvSpPr>
          <p:nvPr>
            <p:ph idx="1"/>
          </p:nvPr>
        </p:nvSpPr>
        <p:spPr/>
        <p:txBody>
          <a:bodyPr>
            <a:normAutofit lnSpcReduction="10000"/>
          </a:bodyPr>
          <a:lstStyle/>
          <a:p>
            <a:r>
              <a:rPr lang="en-US" dirty="0"/>
              <a:t>Enormous political, economic, and social upheavals in the nineteenth and twentieth century encouraged intellectuals, scientists, and political leaders to try to find models that would explain (and possibly predict) historical change (e.g. revolution) as well as explain (and possibly predict) human behavior </a:t>
            </a:r>
          </a:p>
          <a:p>
            <a:r>
              <a:rPr lang="en-US" dirty="0"/>
              <a:t>While the desire to find underlying principles, or structures, that explain or predict the external world could be said to be an ancient one, the belief that one could find such principles or structures scientifically could be seen as the ultimate expression of modernity</a:t>
            </a:r>
          </a:p>
          <a:p>
            <a:r>
              <a:rPr lang="en-US" dirty="0"/>
              <a:t>Some of these models could be called </a:t>
            </a:r>
            <a:r>
              <a:rPr lang="en-US" i="1" dirty="0"/>
              <a:t>scientific</a:t>
            </a:r>
            <a:r>
              <a:rPr lang="en-US" dirty="0"/>
              <a:t> while others could be called </a:t>
            </a:r>
            <a:r>
              <a:rPr lang="en-US" i="1" dirty="0"/>
              <a:t>pseudo-scientific</a:t>
            </a:r>
          </a:p>
        </p:txBody>
      </p:sp>
    </p:spTree>
    <p:extLst>
      <p:ext uri="{BB962C8B-B14F-4D97-AF65-F5344CB8AC3E}">
        <p14:creationId xmlns:p14="http://schemas.microsoft.com/office/powerpoint/2010/main" val="1831284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A1E7F19-E3CB-2340-844F-BA820ECAA4C3}"/>
              </a:ext>
            </a:extLst>
          </p:cNvPr>
          <p:cNvSpPr>
            <a:spLocks noGrp="1"/>
          </p:cNvSpPr>
          <p:nvPr>
            <p:ph type="title"/>
          </p:nvPr>
        </p:nvSpPr>
        <p:spPr>
          <a:xfrm>
            <a:off x="838200" y="1"/>
            <a:ext cx="10515600" cy="1133340"/>
          </a:xfrm>
        </p:spPr>
        <p:txBody>
          <a:bodyPr/>
          <a:lstStyle/>
          <a:p>
            <a:pPr algn="ctr"/>
            <a:r>
              <a:rPr lang="en-US" b="1" dirty="0">
                <a:solidFill>
                  <a:srgbClr val="FF0000"/>
                </a:solidFill>
              </a:rPr>
              <a:t>Some structuralist models</a:t>
            </a:r>
          </a:p>
        </p:txBody>
      </p:sp>
      <p:sp>
        <p:nvSpPr>
          <p:cNvPr id="3" name="Content Placeholder 2">
            <a:extLst>
              <a:ext uri="{FF2B5EF4-FFF2-40B4-BE49-F238E27FC236}">
                <a16:creationId xmlns:a16="http://schemas.microsoft.com/office/drawing/2014/main" id="{C92E2534-90FA-C142-9E82-6F770754B7B5}"/>
              </a:ext>
            </a:extLst>
          </p:cNvPr>
          <p:cNvSpPr>
            <a:spLocks noGrp="1"/>
          </p:cNvSpPr>
          <p:nvPr>
            <p:ph idx="1"/>
          </p:nvPr>
        </p:nvSpPr>
        <p:spPr>
          <a:xfrm>
            <a:off x="838200" y="1133341"/>
            <a:ext cx="11177788" cy="5724658"/>
          </a:xfrm>
        </p:spPr>
        <p:txBody>
          <a:bodyPr>
            <a:normAutofit fontScale="92500" lnSpcReduction="20000"/>
          </a:bodyPr>
          <a:lstStyle/>
          <a:p>
            <a:r>
              <a:rPr lang="en-US" dirty="0"/>
              <a:t>Theories of evolution (</a:t>
            </a:r>
            <a:r>
              <a:rPr lang="en-US" b="1" dirty="0"/>
              <a:t>Darwin</a:t>
            </a:r>
            <a:r>
              <a:rPr lang="en-US" dirty="0"/>
              <a:t>)</a:t>
            </a:r>
          </a:p>
          <a:p>
            <a:r>
              <a:rPr lang="en-US" dirty="0"/>
              <a:t>Theories of revolution and historical change (</a:t>
            </a:r>
            <a:r>
              <a:rPr lang="en-US" b="1" dirty="0"/>
              <a:t>Marx and Engels</a:t>
            </a:r>
            <a:r>
              <a:rPr lang="en-US" dirty="0"/>
              <a:t>)</a:t>
            </a:r>
          </a:p>
          <a:p>
            <a:r>
              <a:rPr lang="en-US" dirty="0"/>
              <a:t>Theories of genetic transmission (</a:t>
            </a:r>
            <a:r>
              <a:rPr lang="en-US" b="1" dirty="0" err="1"/>
              <a:t>Mendl</a:t>
            </a:r>
            <a:r>
              <a:rPr lang="en-US" b="1" dirty="0"/>
              <a:t>; later Crick and Watson</a:t>
            </a:r>
            <a:r>
              <a:rPr lang="en-US" dirty="0"/>
              <a:t>)</a:t>
            </a:r>
          </a:p>
          <a:p>
            <a:r>
              <a:rPr lang="en-US" dirty="0">
                <a:highlight>
                  <a:srgbClr val="FFFF00"/>
                </a:highlight>
              </a:rPr>
              <a:t>Theories of semiosis (</a:t>
            </a:r>
            <a:r>
              <a:rPr lang="en-US" b="1" dirty="0">
                <a:highlight>
                  <a:srgbClr val="FFFF00"/>
                </a:highlight>
              </a:rPr>
              <a:t>Peirce; Saussure</a:t>
            </a:r>
            <a:r>
              <a:rPr lang="en-US" dirty="0">
                <a:highlight>
                  <a:srgbClr val="FFFF00"/>
                </a:highlight>
              </a:rPr>
              <a:t>)</a:t>
            </a:r>
          </a:p>
          <a:p>
            <a:r>
              <a:rPr lang="en-US" dirty="0"/>
              <a:t>Theories of criminality (</a:t>
            </a:r>
            <a:r>
              <a:rPr lang="en-US" b="1" dirty="0"/>
              <a:t>Lombroso)</a:t>
            </a:r>
          </a:p>
          <a:p>
            <a:r>
              <a:rPr lang="en-US" dirty="0"/>
              <a:t>Theories of human mind and consciousness (</a:t>
            </a:r>
            <a:r>
              <a:rPr lang="en-US" b="1" dirty="0"/>
              <a:t>Freud</a:t>
            </a:r>
            <a:r>
              <a:rPr lang="en-US" dirty="0"/>
              <a:t>)</a:t>
            </a:r>
          </a:p>
          <a:p>
            <a:r>
              <a:rPr lang="en-US" dirty="0"/>
              <a:t>Theories of behavior (</a:t>
            </a:r>
            <a:r>
              <a:rPr lang="en-US" b="1" dirty="0"/>
              <a:t>Pavlov</a:t>
            </a:r>
            <a:r>
              <a:rPr lang="en-US" dirty="0"/>
              <a:t>)</a:t>
            </a:r>
          </a:p>
          <a:p>
            <a:endParaRPr lang="en-US" dirty="0"/>
          </a:p>
          <a:p>
            <a:pPr marL="0" indent="0">
              <a:buNone/>
            </a:pPr>
            <a:r>
              <a:rPr lang="en-US" dirty="0"/>
              <a:t>…and some structuralist models</a:t>
            </a:r>
          </a:p>
          <a:p>
            <a:pPr marL="0" indent="0">
              <a:buNone/>
            </a:pPr>
            <a:endParaRPr lang="en-US" dirty="0"/>
          </a:p>
          <a:p>
            <a:r>
              <a:rPr lang="en-US" dirty="0"/>
              <a:t>The Periodic Table (</a:t>
            </a:r>
            <a:r>
              <a:rPr lang="en-US" b="1" dirty="0"/>
              <a:t>Mendeleev, 1869</a:t>
            </a:r>
            <a:r>
              <a:rPr lang="en-US" dirty="0"/>
              <a:t>) </a:t>
            </a:r>
          </a:p>
          <a:p>
            <a:r>
              <a:rPr lang="en-US" dirty="0"/>
              <a:t>The IQ Test (</a:t>
            </a:r>
            <a:r>
              <a:rPr lang="en-US" b="1" dirty="0" err="1"/>
              <a:t>Binet</a:t>
            </a:r>
            <a:r>
              <a:rPr lang="en-US" b="1" dirty="0"/>
              <a:t> &amp; Simon, 1904</a:t>
            </a:r>
            <a:r>
              <a:rPr lang="en-US" dirty="0"/>
              <a:t>)</a:t>
            </a:r>
          </a:p>
          <a:p>
            <a:r>
              <a:rPr lang="en-US" dirty="0"/>
              <a:t>The Kinsey Scale (</a:t>
            </a:r>
            <a:r>
              <a:rPr lang="en-US" b="1" dirty="0"/>
              <a:t>Kinsey, 1948</a:t>
            </a:r>
            <a:r>
              <a:rPr lang="en-US" dirty="0"/>
              <a:t>)</a:t>
            </a:r>
          </a:p>
          <a:p>
            <a:endParaRPr lang="en-US" dirty="0"/>
          </a:p>
        </p:txBody>
      </p:sp>
    </p:spTree>
    <p:extLst>
      <p:ext uri="{BB962C8B-B14F-4D97-AF65-F5344CB8AC3E}">
        <p14:creationId xmlns:p14="http://schemas.microsoft.com/office/powerpoint/2010/main" val="1801740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a:xfrm>
            <a:off x="838199" y="63567"/>
            <a:ext cx="11242183" cy="1056895"/>
          </a:xfrm>
        </p:spPr>
        <p:txBody>
          <a:bodyPr>
            <a:normAutofit/>
          </a:bodyPr>
          <a:lstStyle/>
          <a:p>
            <a:r>
              <a:rPr lang="en-US" b="1" dirty="0">
                <a:solidFill>
                  <a:srgbClr val="FF0000"/>
                </a:solidFill>
              </a:rPr>
              <a:t>Structuralist models and scientific truth claims</a:t>
            </a:r>
          </a:p>
        </p:txBody>
      </p:sp>
      <p:sp>
        <p:nvSpPr>
          <p:cNvPr id="5" name="Content Placeholder 4">
            <a:extLst>
              <a:ext uri="{FF2B5EF4-FFF2-40B4-BE49-F238E27FC236}">
                <a16:creationId xmlns:a16="http://schemas.microsoft.com/office/drawing/2014/main" id="{F7D149F2-946C-9545-99C2-E35F9AE14F56}"/>
              </a:ext>
            </a:extLst>
          </p:cNvPr>
          <p:cNvSpPr>
            <a:spLocks noGrp="1"/>
          </p:cNvSpPr>
          <p:nvPr>
            <p:ph sz="half" idx="1"/>
          </p:nvPr>
        </p:nvSpPr>
        <p:spPr>
          <a:xfrm>
            <a:off x="838200" y="1825624"/>
            <a:ext cx="5717146" cy="4575176"/>
          </a:xfrm>
        </p:spPr>
        <p:txBody>
          <a:bodyPr>
            <a:normAutofit fontScale="92500" lnSpcReduction="10000"/>
          </a:bodyPr>
          <a:lstStyle/>
          <a:p>
            <a:r>
              <a:rPr lang="en-US" dirty="0"/>
              <a:t>In the 1830s, the development of </a:t>
            </a:r>
            <a:r>
              <a:rPr lang="en-US" b="1" i="1" dirty="0"/>
              <a:t>phrenology</a:t>
            </a:r>
            <a:r>
              <a:rPr lang="en-US" dirty="0"/>
              <a:t> took the US and Europe scientific and intellectual communities by storm</a:t>
            </a:r>
          </a:p>
          <a:p>
            <a:r>
              <a:rPr lang="en-US" dirty="0"/>
              <a:t>For phrenologists, the shape and size of a human skull could be “read” as an objective reflection of not only individual “character” but of racial/ethnic value</a:t>
            </a:r>
          </a:p>
          <a:p>
            <a:r>
              <a:rPr lang="en-US" dirty="0"/>
              <a:t>Phrenology has been called a pseudo-science, but it remains an example of how structuralist models can be highly influential</a:t>
            </a:r>
          </a:p>
        </p:txBody>
      </p:sp>
      <p:pic>
        <p:nvPicPr>
          <p:cNvPr id="8" name="Content Placeholder 7">
            <a:extLst>
              <a:ext uri="{FF2B5EF4-FFF2-40B4-BE49-F238E27FC236}">
                <a16:creationId xmlns:a16="http://schemas.microsoft.com/office/drawing/2014/main" id="{9E44955F-76DB-6846-B5E7-4BF048A6B03F}"/>
              </a:ext>
            </a:extLst>
          </p:cNvPr>
          <p:cNvPicPr>
            <a:picLocks noGrp="1" noChangeAspect="1"/>
          </p:cNvPicPr>
          <p:nvPr>
            <p:ph sz="half" idx="2"/>
          </p:nvPr>
        </p:nvPicPr>
        <p:blipFill>
          <a:blip r:embed="rId2"/>
          <a:stretch>
            <a:fillRect/>
          </a:stretch>
        </p:blipFill>
        <p:spPr>
          <a:xfrm>
            <a:off x="7057623" y="1211668"/>
            <a:ext cx="3412901" cy="5582765"/>
          </a:xfrm>
        </p:spPr>
      </p:pic>
    </p:spTree>
    <p:extLst>
      <p:ext uri="{BB962C8B-B14F-4D97-AF65-F5344CB8AC3E}">
        <p14:creationId xmlns:p14="http://schemas.microsoft.com/office/powerpoint/2010/main" val="1357291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a:xfrm>
            <a:off x="838199" y="63567"/>
            <a:ext cx="11242183" cy="1056895"/>
          </a:xfrm>
        </p:spPr>
        <p:txBody>
          <a:bodyPr>
            <a:normAutofit/>
          </a:bodyPr>
          <a:lstStyle/>
          <a:p>
            <a:r>
              <a:rPr lang="en-US" b="1" dirty="0">
                <a:solidFill>
                  <a:srgbClr val="FF0000"/>
                </a:solidFill>
              </a:rPr>
              <a:t>Structuralist models and scientific truth claims</a:t>
            </a:r>
          </a:p>
        </p:txBody>
      </p:sp>
      <p:pic>
        <p:nvPicPr>
          <p:cNvPr id="7" name="Content Placeholder 6">
            <a:extLst>
              <a:ext uri="{FF2B5EF4-FFF2-40B4-BE49-F238E27FC236}">
                <a16:creationId xmlns:a16="http://schemas.microsoft.com/office/drawing/2014/main" id="{2C505083-644B-D74A-837E-B18C4F13A7A8}"/>
              </a:ext>
            </a:extLst>
          </p:cNvPr>
          <p:cNvPicPr>
            <a:picLocks noGrp="1" noChangeAspect="1"/>
          </p:cNvPicPr>
          <p:nvPr>
            <p:ph sz="half" idx="1"/>
          </p:nvPr>
        </p:nvPicPr>
        <p:blipFill>
          <a:blip r:embed="rId2"/>
          <a:stretch>
            <a:fillRect/>
          </a:stretch>
        </p:blipFill>
        <p:spPr>
          <a:xfrm>
            <a:off x="-125607" y="1540933"/>
            <a:ext cx="6577207" cy="4059370"/>
          </a:xfrm>
        </p:spPr>
      </p:pic>
      <p:pic>
        <p:nvPicPr>
          <p:cNvPr id="10" name="Content Placeholder 9">
            <a:extLst>
              <a:ext uri="{FF2B5EF4-FFF2-40B4-BE49-F238E27FC236}">
                <a16:creationId xmlns:a16="http://schemas.microsoft.com/office/drawing/2014/main" id="{E618C6B5-E9A9-1749-9BB2-CE0A0F33D8C4}"/>
              </a:ext>
            </a:extLst>
          </p:cNvPr>
          <p:cNvPicPr>
            <a:picLocks noGrp="1" noChangeAspect="1"/>
          </p:cNvPicPr>
          <p:nvPr>
            <p:ph sz="half" idx="2"/>
          </p:nvPr>
        </p:nvPicPr>
        <p:blipFill>
          <a:blip r:embed="rId3"/>
          <a:stretch>
            <a:fillRect/>
          </a:stretch>
        </p:blipFill>
        <p:spPr>
          <a:xfrm>
            <a:off x="6269653" y="1939130"/>
            <a:ext cx="5922347" cy="4855303"/>
          </a:xfrm>
        </p:spPr>
      </p:pic>
    </p:spTree>
    <p:extLst>
      <p:ext uri="{BB962C8B-B14F-4D97-AF65-F5344CB8AC3E}">
        <p14:creationId xmlns:p14="http://schemas.microsoft.com/office/powerpoint/2010/main" val="4014348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a:xfrm>
            <a:off x="838199" y="63567"/>
            <a:ext cx="11242183" cy="1056895"/>
          </a:xfrm>
        </p:spPr>
        <p:txBody>
          <a:bodyPr>
            <a:normAutofit/>
          </a:bodyPr>
          <a:lstStyle/>
          <a:p>
            <a:r>
              <a:rPr lang="en-US" b="1" dirty="0">
                <a:solidFill>
                  <a:srgbClr val="FF0000"/>
                </a:solidFill>
              </a:rPr>
              <a:t>Structuralist models and scientific truth claims</a:t>
            </a:r>
          </a:p>
        </p:txBody>
      </p:sp>
      <p:pic>
        <p:nvPicPr>
          <p:cNvPr id="9" name="Content Placeholder 8">
            <a:extLst>
              <a:ext uri="{FF2B5EF4-FFF2-40B4-BE49-F238E27FC236}">
                <a16:creationId xmlns:a16="http://schemas.microsoft.com/office/drawing/2014/main" id="{813CACB8-C920-694C-89B0-AA2473B850D6}"/>
              </a:ext>
            </a:extLst>
          </p:cNvPr>
          <p:cNvPicPr>
            <a:picLocks noGrp="1" noChangeAspect="1"/>
          </p:cNvPicPr>
          <p:nvPr>
            <p:ph sz="half" idx="1"/>
          </p:nvPr>
        </p:nvPicPr>
        <p:blipFill>
          <a:blip r:embed="rId2"/>
          <a:stretch>
            <a:fillRect/>
          </a:stretch>
        </p:blipFill>
        <p:spPr>
          <a:xfrm>
            <a:off x="6096000" y="2020095"/>
            <a:ext cx="6096000" cy="3886200"/>
          </a:xfrm>
        </p:spPr>
      </p:pic>
      <p:pic>
        <p:nvPicPr>
          <p:cNvPr id="16" name="Content Placeholder 15">
            <a:extLst>
              <a:ext uri="{FF2B5EF4-FFF2-40B4-BE49-F238E27FC236}">
                <a16:creationId xmlns:a16="http://schemas.microsoft.com/office/drawing/2014/main" id="{C2F3F722-D55D-024F-B71A-1FB8D44EBE58}"/>
              </a:ext>
            </a:extLst>
          </p:cNvPr>
          <p:cNvPicPr>
            <a:picLocks noGrp="1" noChangeAspect="1"/>
          </p:cNvPicPr>
          <p:nvPr>
            <p:ph sz="half" idx="2"/>
          </p:nvPr>
        </p:nvPicPr>
        <p:blipFill>
          <a:blip r:embed="rId3"/>
          <a:stretch>
            <a:fillRect/>
          </a:stretch>
        </p:blipFill>
        <p:spPr>
          <a:xfrm>
            <a:off x="0" y="1674085"/>
            <a:ext cx="6096000" cy="4997668"/>
          </a:xfrm>
        </p:spPr>
      </p:pic>
    </p:spTree>
    <p:extLst>
      <p:ext uri="{BB962C8B-B14F-4D97-AF65-F5344CB8AC3E}">
        <p14:creationId xmlns:p14="http://schemas.microsoft.com/office/powerpoint/2010/main" val="2178109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a:xfrm>
            <a:off x="386365" y="1"/>
            <a:ext cx="11397803" cy="1416675"/>
          </a:xfrm>
        </p:spPr>
        <p:txBody>
          <a:bodyPr>
            <a:normAutofit/>
          </a:bodyPr>
          <a:lstStyle/>
          <a:p>
            <a:pPr algn="ctr"/>
            <a:r>
              <a:rPr lang="en-US" b="1" dirty="0">
                <a:solidFill>
                  <a:srgbClr val="FF0000"/>
                </a:solidFill>
              </a:rPr>
              <a:t>Structuralist models and scientific truth claims</a:t>
            </a:r>
          </a:p>
        </p:txBody>
      </p:sp>
      <p:pic>
        <p:nvPicPr>
          <p:cNvPr id="6" name="Content Placeholder 5">
            <a:extLst>
              <a:ext uri="{FF2B5EF4-FFF2-40B4-BE49-F238E27FC236}">
                <a16:creationId xmlns:a16="http://schemas.microsoft.com/office/drawing/2014/main" id="{1887B6BC-7381-DE43-8568-2A882EB14B1E}"/>
              </a:ext>
            </a:extLst>
          </p:cNvPr>
          <p:cNvPicPr>
            <a:picLocks noGrp="1" noChangeAspect="1"/>
          </p:cNvPicPr>
          <p:nvPr>
            <p:ph idx="1"/>
          </p:nvPr>
        </p:nvPicPr>
        <p:blipFill>
          <a:blip r:embed="rId2"/>
          <a:stretch>
            <a:fillRect/>
          </a:stretch>
        </p:blipFill>
        <p:spPr>
          <a:xfrm>
            <a:off x="3090930" y="929579"/>
            <a:ext cx="5847008" cy="5976680"/>
          </a:xfrm>
        </p:spPr>
      </p:pic>
    </p:spTree>
    <p:extLst>
      <p:ext uri="{BB962C8B-B14F-4D97-AF65-F5344CB8AC3E}">
        <p14:creationId xmlns:p14="http://schemas.microsoft.com/office/powerpoint/2010/main" val="40036022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CC13BCB-6161-B243-9C0E-0C64B33A56AB}"/>
              </a:ext>
            </a:extLst>
          </p:cNvPr>
          <p:cNvSpPr>
            <a:spLocks noGrp="1"/>
          </p:cNvSpPr>
          <p:nvPr>
            <p:ph type="title"/>
          </p:nvPr>
        </p:nvSpPr>
        <p:spPr/>
        <p:txBody>
          <a:bodyPr>
            <a:normAutofit/>
          </a:bodyPr>
          <a:lstStyle/>
          <a:p>
            <a:pPr algn="ctr"/>
            <a:r>
              <a:rPr lang="en-US" b="1" dirty="0">
                <a:solidFill>
                  <a:srgbClr val="FF0000"/>
                </a:solidFill>
              </a:rPr>
              <a:t>Structuralist models and scientific truth claims</a:t>
            </a:r>
          </a:p>
        </p:txBody>
      </p:sp>
      <p:pic>
        <p:nvPicPr>
          <p:cNvPr id="6" name="Content Placeholder 5">
            <a:extLst>
              <a:ext uri="{FF2B5EF4-FFF2-40B4-BE49-F238E27FC236}">
                <a16:creationId xmlns:a16="http://schemas.microsoft.com/office/drawing/2014/main" id="{1887B6BC-7381-DE43-8568-2A882EB14B1E}"/>
              </a:ext>
            </a:extLst>
          </p:cNvPr>
          <p:cNvPicPr>
            <a:picLocks noGrp="1" noChangeAspect="1"/>
          </p:cNvPicPr>
          <p:nvPr>
            <p:ph sz="half" idx="1"/>
          </p:nvPr>
        </p:nvPicPr>
        <p:blipFill>
          <a:blip r:embed="rId2"/>
          <a:stretch>
            <a:fillRect/>
          </a:stretch>
        </p:blipFill>
        <p:spPr>
          <a:xfrm>
            <a:off x="528034" y="1452039"/>
            <a:ext cx="4913521" cy="5022491"/>
          </a:xfrm>
        </p:spPr>
      </p:pic>
      <p:pic>
        <p:nvPicPr>
          <p:cNvPr id="5" name="Content Placeholder 4">
            <a:extLst>
              <a:ext uri="{FF2B5EF4-FFF2-40B4-BE49-F238E27FC236}">
                <a16:creationId xmlns:a16="http://schemas.microsoft.com/office/drawing/2014/main" id="{01FFEF3D-BB42-6A49-92CA-7670184B3EDB}"/>
              </a:ext>
            </a:extLst>
          </p:cNvPr>
          <p:cNvPicPr>
            <a:picLocks noGrp="1" noChangeAspect="1"/>
          </p:cNvPicPr>
          <p:nvPr>
            <p:ph sz="half" idx="2"/>
          </p:nvPr>
        </p:nvPicPr>
        <p:blipFill>
          <a:blip r:embed="rId3"/>
          <a:stretch>
            <a:fillRect/>
          </a:stretch>
        </p:blipFill>
        <p:spPr>
          <a:xfrm>
            <a:off x="5760075" y="1944380"/>
            <a:ext cx="6336899" cy="4224599"/>
          </a:xfrm>
        </p:spPr>
      </p:pic>
    </p:spTree>
    <p:extLst>
      <p:ext uri="{BB962C8B-B14F-4D97-AF65-F5344CB8AC3E}">
        <p14:creationId xmlns:p14="http://schemas.microsoft.com/office/powerpoint/2010/main" val="4172538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82F1F-53BE-194F-A6C0-3A2C2BD8D161}"/>
              </a:ext>
            </a:extLst>
          </p:cNvPr>
          <p:cNvSpPr>
            <a:spLocks noGrp="1"/>
          </p:cNvSpPr>
          <p:nvPr>
            <p:ph type="title"/>
          </p:nvPr>
        </p:nvSpPr>
        <p:spPr/>
        <p:txBody>
          <a:bodyPr/>
          <a:lstStyle/>
          <a:p>
            <a:pPr algn="ctr"/>
            <a:r>
              <a:rPr lang="en-US" b="1" dirty="0">
                <a:solidFill>
                  <a:srgbClr val="FF0000"/>
                </a:solidFill>
              </a:rPr>
              <a:t>Semiotics is </a:t>
            </a:r>
            <a:r>
              <a:rPr lang="en-US" b="1" i="1" u="sng" dirty="0"/>
              <a:t>not</a:t>
            </a:r>
            <a:r>
              <a:rPr lang="en-US" b="1" dirty="0">
                <a:solidFill>
                  <a:srgbClr val="FF0000"/>
                </a:solidFill>
              </a:rPr>
              <a:t> an absolute science</a:t>
            </a:r>
          </a:p>
        </p:txBody>
      </p:sp>
      <p:sp>
        <p:nvSpPr>
          <p:cNvPr id="3" name="Content Placeholder 2">
            <a:extLst>
              <a:ext uri="{FF2B5EF4-FFF2-40B4-BE49-F238E27FC236}">
                <a16:creationId xmlns:a16="http://schemas.microsoft.com/office/drawing/2014/main" id="{CB318753-3A4E-354D-BDB7-4A9D814B422A}"/>
              </a:ext>
            </a:extLst>
          </p:cNvPr>
          <p:cNvSpPr>
            <a:spLocks noGrp="1"/>
          </p:cNvSpPr>
          <p:nvPr>
            <p:ph idx="1"/>
          </p:nvPr>
        </p:nvSpPr>
        <p:spPr/>
        <p:txBody>
          <a:bodyPr>
            <a:normAutofit/>
          </a:bodyPr>
          <a:lstStyle/>
          <a:p>
            <a:r>
              <a:rPr lang="en-US" dirty="0"/>
              <a:t>Like many structuralist models, semiotic theories are never absolute but useful models </a:t>
            </a:r>
          </a:p>
          <a:p>
            <a:r>
              <a:rPr lang="en-US" dirty="0"/>
              <a:t>For the linguist Saussure, the goal of semiotics is to IDENTIFY signs and TRACE systems of signification, not WHAT those signs mean</a:t>
            </a:r>
          </a:p>
          <a:p>
            <a:r>
              <a:rPr lang="en-US" dirty="0"/>
              <a:t>For the philosopher/mathematician Peirce, the goal of semiotics is to IDENTIFY signs and TRACE systems of signification and also to determine HOW humans make meaning, not WHAT those signs mean</a:t>
            </a:r>
          </a:p>
          <a:p>
            <a:r>
              <a:rPr lang="en-US" dirty="0"/>
              <a:t>“The real object corresponding to the sign is absolutely irrelevant to any semiotic purpose…[T]he referent of a sign is…an abstract entity which moreover is only a cultural convention” (Eco, </a:t>
            </a:r>
            <a:r>
              <a:rPr lang="en-US" b="1" dirty="0"/>
              <a:t>1973</a:t>
            </a:r>
            <a:r>
              <a:rPr lang="en-US" dirty="0"/>
              <a:t>)</a:t>
            </a:r>
          </a:p>
          <a:p>
            <a:endParaRPr lang="en-US" dirty="0"/>
          </a:p>
        </p:txBody>
      </p:sp>
    </p:spTree>
    <p:extLst>
      <p:ext uri="{BB962C8B-B14F-4D97-AF65-F5344CB8AC3E}">
        <p14:creationId xmlns:p14="http://schemas.microsoft.com/office/powerpoint/2010/main" val="3419161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572D4C-F742-234C-A2E0-FAC0A255EFFF}"/>
              </a:ext>
            </a:extLst>
          </p:cNvPr>
          <p:cNvSpPr>
            <a:spLocks noGrp="1"/>
          </p:cNvSpPr>
          <p:nvPr>
            <p:ph type="title"/>
          </p:nvPr>
        </p:nvSpPr>
        <p:spPr>
          <a:xfrm>
            <a:off x="838200" y="0"/>
            <a:ext cx="10515600" cy="2279561"/>
          </a:xfrm>
        </p:spPr>
        <p:txBody>
          <a:bodyPr>
            <a:normAutofit/>
          </a:bodyPr>
          <a:lstStyle/>
          <a:p>
            <a:pPr algn="ctr"/>
            <a:r>
              <a:rPr lang="en-US" sz="3600" b="1" dirty="0">
                <a:solidFill>
                  <a:srgbClr val="FF0000"/>
                </a:solidFill>
              </a:rPr>
              <a:t>For the structuralist, the meaning of a thing</a:t>
            </a:r>
            <a:br>
              <a:rPr lang="en-US" sz="3600" b="1" dirty="0">
                <a:solidFill>
                  <a:srgbClr val="FF0000"/>
                </a:solidFill>
              </a:rPr>
            </a:br>
            <a:r>
              <a:rPr lang="en-US" sz="3600" b="1" dirty="0">
                <a:solidFill>
                  <a:srgbClr val="FF0000"/>
                </a:solidFill>
              </a:rPr>
              <a:t>is HOW meaning is produced within a system of signification, not WHAT it means</a:t>
            </a:r>
          </a:p>
        </p:txBody>
      </p:sp>
      <p:sp>
        <p:nvSpPr>
          <p:cNvPr id="5" name="Content Placeholder 4">
            <a:extLst>
              <a:ext uri="{FF2B5EF4-FFF2-40B4-BE49-F238E27FC236}">
                <a16:creationId xmlns:a16="http://schemas.microsoft.com/office/drawing/2014/main" id="{3E319163-8E0C-BE4E-A66B-D90EC941BFAB}"/>
              </a:ext>
            </a:extLst>
          </p:cNvPr>
          <p:cNvSpPr>
            <a:spLocks noGrp="1"/>
          </p:cNvSpPr>
          <p:nvPr>
            <p:ph sz="half" idx="1"/>
          </p:nvPr>
        </p:nvSpPr>
        <p:spPr>
          <a:xfrm>
            <a:off x="838200" y="1825624"/>
            <a:ext cx="5687938" cy="4897147"/>
          </a:xfrm>
        </p:spPr>
        <p:txBody>
          <a:bodyPr/>
          <a:lstStyle/>
          <a:p>
            <a:pPr marL="0" indent="0">
              <a:buNone/>
            </a:pPr>
            <a:endParaRPr lang="en-US" dirty="0"/>
          </a:p>
          <a:p>
            <a:pPr marL="0" indent="0">
              <a:buNone/>
            </a:pPr>
            <a:endParaRPr lang="en-US" dirty="0"/>
          </a:p>
          <a:p>
            <a:pPr marL="0" indent="0">
              <a:buNone/>
            </a:pPr>
            <a:r>
              <a:rPr lang="en-US" dirty="0"/>
              <a:t>“The real object corresponding to the sign is absolutely irrelevant to any semiotic purpose…[T]he referent of a sign is…an abstract entity which moreover is only a cultural convention” (Eco, </a:t>
            </a:r>
            <a:r>
              <a:rPr lang="en-US" b="1" dirty="0"/>
              <a:t>1973</a:t>
            </a:r>
            <a:r>
              <a:rPr lang="en-US" dirty="0"/>
              <a:t>)</a:t>
            </a:r>
          </a:p>
          <a:p>
            <a:endParaRPr lang="en-US" dirty="0"/>
          </a:p>
        </p:txBody>
      </p:sp>
      <p:pic>
        <p:nvPicPr>
          <p:cNvPr id="8" name="Content Placeholder 7">
            <a:extLst>
              <a:ext uri="{FF2B5EF4-FFF2-40B4-BE49-F238E27FC236}">
                <a16:creationId xmlns:a16="http://schemas.microsoft.com/office/drawing/2014/main" id="{9A606D67-2685-3840-9171-FDD2ECE8A883}"/>
              </a:ext>
            </a:extLst>
          </p:cNvPr>
          <p:cNvPicPr>
            <a:picLocks noGrp="1" noChangeAspect="1"/>
          </p:cNvPicPr>
          <p:nvPr>
            <p:ph sz="half" idx="2"/>
          </p:nvPr>
        </p:nvPicPr>
        <p:blipFill>
          <a:blip r:embed="rId2"/>
          <a:stretch>
            <a:fillRect/>
          </a:stretch>
        </p:blipFill>
        <p:spPr>
          <a:xfrm>
            <a:off x="6634535" y="1825624"/>
            <a:ext cx="4827662" cy="4934727"/>
          </a:xfrm>
        </p:spPr>
      </p:pic>
    </p:spTree>
    <p:extLst>
      <p:ext uri="{BB962C8B-B14F-4D97-AF65-F5344CB8AC3E}">
        <p14:creationId xmlns:p14="http://schemas.microsoft.com/office/powerpoint/2010/main" val="4243445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1147</TotalTime>
  <Words>1233</Words>
  <Application>Microsoft Office PowerPoint</Application>
  <PresentationFormat>Widescreen</PresentationFormat>
  <Paragraphs>94</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Today’s lecture</vt:lpstr>
      <vt:lpstr>Signs are ARBITRARY</vt:lpstr>
      <vt:lpstr> Within a system of signification, the arbitrary relationship between signifier and signified takes on a common-sense quality because of convention, habit, and routine </vt:lpstr>
      <vt:lpstr>   Within a system of signification, the arbitrary relationship between signifier and signified takes on a common-sense quality because of convention, habit, and routine   </vt:lpstr>
      <vt:lpstr>Charles Sanders Peirce (US, 1839-1914 )</vt:lpstr>
      <vt:lpstr>PowerPoint Presentation</vt:lpstr>
      <vt:lpstr>PowerPoint Presentation</vt:lpstr>
      <vt:lpstr>Value of external reality for Peirce</vt:lpstr>
      <vt:lpstr>Value of external reality for Peirce</vt:lpstr>
      <vt:lpstr>Peircean models of referentiality</vt:lpstr>
      <vt:lpstr>The significance of symbolic signs</vt:lpstr>
      <vt:lpstr>How is “the science of signs” a science?</vt:lpstr>
      <vt:lpstr>What brought structuralism into existence?</vt:lpstr>
      <vt:lpstr>Some structuralist models</vt:lpstr>
      <vt:lpstr>Structuralist models and scientific truth claims</vt:lpstr>
      <vt:lpstr>Structuralist models and scientific truth claims</vt:lpstr>
      <vt:lpstr>Structuralist models and scientific truth claims</vt:lpstr>
      <vt:lpstr>Structuralist models and scientific truth claims</vt:lpstr>
      <vt:lpstr>Structuralist models and scientific truth claims</vt:lpstr>
      <vt:lpstr>Semiotics is not an absolute science</vt:lpstr>
      <vt:lpstr>For the structuralist, the meaning of a thing is HOW meaning is produced within a system of signification, not WHAT it means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Serlin, David</dc:creator>
  <cp:lastModifiedBy>jameswu</cp:lastModifiedBy>
  <cp:revision>121</cp:revision>
  <dcterms:created xsi:type="dcterms:W3CDTF">2018-01-09T20:12:42Z</dcterms:created>
  <dcterms:modified xsi:type="dcterms:W3CDTF">2019-01-28T22:30:27Z</dcterms:modified>
</cp:coreProperties>
</file>